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9" r:id="rId6"/>
    <p:sldId id="265" r:id="rId7"/>
    <p:sldId id="266" r:id="rId8"/>
    <p:sldId id="267" r:id="rId9"/>
    <p:sldId id="264" r:id="rId10"/>
    <p:sldId id="282" r:id="rId11"/>
    <p:sldId id="283" r:id="rId12"/>
    <p:sldId id="285" r:id="rId13"/>
    <p:sldId id="284" r:id="rId14"/>
    <p:sldId id="286" r:id="rId15"/>
    <p:sldId id="276" r:id="rId16"/>
    <p:sldId id="272" r:id="rId17"/>
    <p:sldId id="290" r:id="rId18"/>
    <p:sldId id="287" r:id="rId19"/>
    <p:sldId id="291" r:id="rId20"/>
    <p:sldId id="288" r:id="rId21"/>
    <p:sldId id="289" r:id="rId22"/>
    <p:sldId id="292" r:id="rId23"/>
    <p:sldId id="274" r:id="rId24"/>
    <p:sldId id="278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4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08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5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0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0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3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9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52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68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17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40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89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1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65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3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0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54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07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72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DEF9A-B1AC-4590-85AF-A1B3A4431A6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10A2-08FA-4E96-A430-FDAB5A383E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7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18.12.2020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55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chalo4ka.ru/wp-content/uploads/2014/08/uchen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2915816" cy="58193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476672"/>
            <a:ext cx="5958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Друзья мои! Я очень рада</a:t>
            </a:r>
          </a:p>
          <a:p>
            <a:r>
              <a:rPr lang="ru-RU" sz="3200" b="1" dirty="0"/>
              <a:t>Войти в приветливый ваш класс.</a:t>
            </a:r>
          </a:p>
          <a:p>
            <a:r>
              <a:rPr lang="ru-RU" sz="3200" b="1" dirty="0"/>
              <a:t>И для меня уже награда</a:t>
            </a:r>
          </a:p>
          <a:p>
            <a:r>
              <a:rPr lang="ru-RU" sz="3200" b="1" dirty="0"/>
              <a:t>Вниманье ваших умных глаз.</a:t>
            </a:r>
          </a:p>
          <a:p>
            <a:r>
              <a:rPr lang="ru-RU" sz="3200" b="1" dirty="0"/>
              <a:t>Я знаю, надо потрудиться,</a:t>
            </a:r>
          </a:p>
          <a:p>
            <a:r>
              <a:rPr lang="ru-RU" sz="3200" b="1" dirty="0"/>
              <a:t>Ведь без труда талант не в прок.</a:t>
            </a:r>
          </a:p>
          <a:p>
            <a:r>
              <a:rPr lang="ru-RU" sz="3200" b="1" dirty="0"/>
              <a:t>Скрестите шпаги ваших мыслей,</a:t>
            </a:r>
          </a:p>
          <a:p>
            <a:r>
              <a:rPr lang="ru-RU" sz="3200" b="1" dirty="0"/>
              <a:t>Мои соавторы и судьи,</a:t>
            </a:r>
          </a:p>
          <a:p>
            <a:r>
              <a:rPr lang="ru-RU" sz="3200" b="1" dirty="0"/>
              <a:t>Мы вместе сочиним урок!</a:t>
            </a:r>
          </a:p>
        </p:txBody>
      </p:sp>
      <p:pic>
        <p:nvPicPr>
          <p:cNvPr id="18434" name="Picture 2" descr="Урок: Литературное чтение 1 класс. Мы в ответе за тех, кого приручил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20688"/>
            <a:ext cx="59197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Исследователи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Задайте вопросы к выделенным словам.</a:t>
            </a:r>
          </a:p>
          <a:p>
            <a:pPr>
              <a:buNone/>
            </a:pPr>
            <a:r>
              <a:rPr lang="ru-RU" b="1" dirty="0"/>
              <a:t>Какие их этих слов имеют такие морфологические признаки: 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 ед.ч., м.р., </a:t>
            </a:r>
            <a:r>
              <a:rPr lang="ru-RU" b="1" dirty="0" err="1">
                <a:solidFill>
                  <a:srgbClr val="0000FF"/>
                </a:solidFill>
              </a:rPr>
              <a:t>тв.п</a:t>
            </a:r>
            <a:r>
              <a:rPr lang="ru-RU" b="1" dirty="0">
                <a:solidFill>
                  <a:srgbClr val="0000FF"/>
                </a:solidFill>
              </a:rPr>
              <a:t>., полная ф.  - </a:t>
            </a:r>
            <a:r>
              <a:rPr lang="ru-RU" b="1" dirty="0">
                <a:solidFill>
                  <a:srgbClr val="FF0000"/>
                </a:solidFill>
              </a:rPr>
              <a:t>трёхкратным (прил.);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-)ж.р., 1 </a:t>
            </a:r>
            <a:r>
              <a:rPr lang="ru-RU" b="1" dirty="0" err="1">
                <a:solidFill>
                  <a:srgbClr val="0000FF"/>
                </a:solidFill>
              </a:rPr>
              <a:t>скл</a:t>
            </a:r>
            <a:r>
              <a:rPr lang="ru-RU" b="1" dirty="0">
                <a:solidFill>
                  <a:srgbClr val="0000FF"/>
                </a:solidFill>
              </a:rPr>
              <a:t>., </a:t>
            </a:r>
            <a:r>
              <a:rPr lang="ru-RU" b="1" dirty="0" err="1">
                <a:solidFill>
                  <a:srgbClr val="0000FF"/>
                </a:solidFill>
              </a:rPr>
              <a:t>нариц</a:t>
            </a:r>
            <a:r>
              <a:rPr lang="ru-RU" b="1" dirty="0">
                <a:solidFill>
                  <a:srgbClr val="0000FF"/>
                </a:solidFill>
              </a:rPr>
              <a:t>. – </a:t>
            </a:r>
            <a:r>
              <a:rPr lang="ru-RU" b="1" dirty="0">
                <a:solidFill>
                  <a:srgbClr val="FF0000"/>
                </a:solidFill>
              </a:rPr>
              <a:t>тройка (сущ.)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 </a:t>
            </a:r>
            <a:r>
              <a:rPr lang="ru-RU" b="1" dirty="0" err="1">
                <a:solidFill>
                  <a:srgbClr val="0000FF"/>
                </a:solidFill>
              </a:rPr>
              <a:t>сов.в</a:t>
            </a:r>
            <a:r>
              <a:rPr lang="ru-RU" b="1" dirty="0">
                <a:solidFill>
                  <a:srgbClr val="0000FF"/>
                </a:solidFill>
              </a:rPr>
              <a:t>., </a:t>
            </a:r>
            <a:r>
              <a:rPr lang="ru-RU" b="1" dirty="0" err="1">
                <a:solidFill>
                  <a:srgbClr val="0000FF"/>
                </a:solidFill>
              </a:rPr>
              <a:t>изъяв.н</a:t>
            </a:r>
            <a:r>
              <a:rPr lang="ru-RU" b="1" dirty="0">
                <a:solidFill>
                  <a:srgbClr val="0000FF"/>
                </a:solidFill>
              </a:rPr>
              <a:t>., </a:t>
            </a:r>
            <a:r>
              <a:rPr lang="ru-RU" b="1" dirty="0" err="1">
                <a:solidFill>
                  <a:srgbClr val="0000FF"/>
                </a:solidFill>
              </a:rPr>
              <a:t>прош.вр</a:t>
            </a:r>
            <a:r>
              <a:rPr lang="ru-RU" b="1" dirty="0">
                <a:solidFill>
                  <a:srgbClr val="0000FF"/>
                </a:solidFill>
              </a:rPr>
              <a:t>., м.р., ед.ч. – </a:t>
            </a:r>
            <a:r>
              <a:rPr lang="ru-RU" b="1" dirty="0">
                <a:solidFill>
                  <a:srgbClr val="FF0000"/>
                </a:solidFill>
              </a:rPr>
              <a:t>утроил (гл.)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 им.п. – </a:t>
            </a:r>
            <a:r>
              <a:rPr lang="ru-RU" b="1" dirty="0">
                <a:solidFill>
                  <a:srgbClr val="FF0000"/>
                </a:solidFill>
              </a:rPr>
              <a:t>три (числит.)</a:t>
            </a:r>
          </a:p>
          <a:p>
            <a:pPr>
              <a:buNone/>
            </a:pPr>
            <a:r>
              <a:rPr lang="ru-RU" b="1" dirty="0"/>
              <a:t>Сделайте вывод, какой частью речи являются эти слова.</a:t>
            </a:r>
          </a:p>
          <a:p>
            <a:r>
              <a:rPr lang="ru-RU" b="1" dirty="0"/>
              <a:t>Тройка</a:t>
            </a:r>
            <a:r>
              <a:rPr lang="ru-RU" dirty="0"/>
              <a:t> лошадей мчала меня вдаль.</a:t>
            </a:r>
          </a:p>
          <a:p>
            <a:r>
              <a:rPr lang="ru-RU" dirty="0"/>
              <a:t>Я </a:t>
            </a:r>
            <a:r>
              <a:rPr lang="ru-RU" b="1" dirty="0"/>
              <a:t>утроил</a:t>
            </a:r>
            <a:r>
              <a:rPr lang="ru-RU" dirty="0"/>
              <a:t> своё состояние </a:t>
            </a:r>
          </a:p>
          <a:p>
            <a:r>
              <a:rPr lang="ru-RU" dirty="0"/>
              <a:t>Я стал </a:t>
            </a:r>
            <a:r>
              <a:rPr lang="ru-RU" b="1" dirty="0"/>
              <a:t>трёхкратным </a:t>
            </a:r>
            <a:r>
              <a:rPr lang="ru-RU" dirty="0"/>
              <a:t>чемпионом по плаванию</a:t>
            </a:r>
          </a:p>
          <a:p>
            <a:r>
              <a:rPr lang="ru-RU" b="1" dirty="0"/>
              <a:t>Три</a:t>
            </a:r>
            <a:r>
              <a:rPr lang="ru-RU" dirty="0"/>
              <a:t> лошади паслись на лугу.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Какой вывод вы можете сделать?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9900"/>
                </a:solidFill>
              </a:rPr>
              <a:t>Теоретики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/>
              <a:t>Выпишите слова, связанные с понятием числа, но не являющиеся числительными.</a:t>
            </a:r>
          </a:p>
          <a:p>
            <a:pPr marL="514350" indent="-514350">
              <a:buAutoNum type="arabicPeriod"/>
            </a:pPr>
            <a:r>
              <a:rPr lang="ru-RU" sz="4000" dirty="0"/>
              <a:t>Чем отличаются имена числительные от других слов, связанных с понятием числа?</a:t>
            </a:r>
          </a:p>
          <a:p>
            <a:pPr marL="514350" indent="-514350">
              <a:buAutoNum type="arabicPeriod"/>
            </a:pPr>
            <a:r>
              <a:rPr lang="ru-RU" sz="4000" dirty="0"/>
              <a:t>Что обозначают имена числительные?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009900"/>
                </a:solidFill>
              </a:rPr>
              <a:t>Теоретики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68863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/>
              <a:t>Выпишите слова, связанные с понятием числа, но не являющиеся числительными: </a:t>
            </a:r>
            <a:r>
              <a:rPr lang="ru-RU" sz="2800" b="1" dirty="0">
                <a:solidFill>
                  <a:srgbClr val="C00000"/>
                </a:solidFill>
              </a:rPr>
              <a:t>десяток, большинство, тонна, дюжина, удвоить, дважды, тройной.</a:t>
            </a:r>
            <a:r>
              <a:rPr lang="ru-RU" sz="2800" b="1" dirty="0"/>
              <a:t> </a:t>
            </a:r>
          </a:p>
          <a:p>
            <a:pPr marL="514350" indent="-514350">
              <a:buAutoNum type="arabicPeriod"/>
            </a:pPr>
            <a:r>
              <a:rPr lang="ru-RU" sz="2800" dirty="0"/>
              <a:t>Чем отличаются имена числительные от других слов, связанных с понятием числа?</a:t>
            </a:r>
          </a:p>
          <a:p>
            <a:pPr marL="514350" indent="-514350">
              <a:buNone/>
            </a:pPr>
            <a:r>
              <a:rPr lang="ru-RU" sz="2800" b="1" dirty="0">
                <a:solidFill>
                  <a:srgbClr val="C00000"/>
                </a:solidFill>
              </a:rPr>
              <a:t>     Им. числит. используются при счёте и указывают на количество предметов. </a:t>
            </a:r>
          </a:p>
          <a:p>
            <a:pPr marL="514350" indent="-514350">
              <a:buNone/>
            </a:pPr>
            <a:r>
              <a:rPr lang="ru-RU" sz="2800" dirty="0"/>
              <a:t>3. Что обозначают имена числительные?</a:t>
            </a:r>
          </a:p>
          <a:p>
            <a:pPr marL="514350" indent="-514350">
              <a:buNone/>
            </a:pPr>
            <a:r>
              <a:rPr lang="ru-RU" sz="2800" dirty="0"/>
              <a:t>    </a:t>
            </a:r>
            <a:r>
              <a:rPr lang="ru-RU" sz="2800" b="1" dirty="0">
                <a:solidFill>
                  <a:srgbClr val="C00000"/>
                </a:solidFill>
              </a:rPr>
              <a:t>Им.числит. обозначают порядок предметов при счёте.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ФИЗКУЛЬТМИНУТКА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3600" b="1" i="1" dirty="0">
                <a:solidFill>
                  <a:srgbClr val="0000FF"/>
                </a:solidFill>
              </a:rPr>
              <a:t>Имя числит.</a:t>
            </a:r>
            <a:r>
              <a:rPr lang="ru-RU" sz="3600" b="1" i="1" dirty="0"/>
              <a:t>                          </a:t>
            </a:r>
            <a:r>
              <a:rPr lang="ru-RU" sz="3600" b="1" i="1" dirty="0">
                <a:solidFill>
                  <a:srgbClr val="009900"/>
                </a:solidFill>
              </a:rPr>
              <a:t>Др.часть речи</a:t>
            </a:r>
            <a:endParaRPr lang="ru-RU" dirty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b="1" i="1" dirty="0"/>
              <a:t>подпрыгнуть</a:t>
            </a:r>
            <a:r>
              <a:rPr lang="ru-RU" i="1" dirty="0"/>
              <a:t>                              </a:t>
            </a:r>
            <a:r>
              <a:rPr lang="ru-RU" b="1" i="1" dirty="0"/>
              <a:t>присесть</a:t>
            </a:r>
          </a:p>
          <a:p>
            <a:pPr>
              <a:buNone/>
            </a:pPr>
            <a:r>
              <a:rPr lang="ru-RU" b="1" i="1" dirty="0"/>
              <a:t>и  хлопнуть</a:t>
            </a:r>
          </a:p>
          <a:p>
            <a:pPr>
              <a:buNone/>
            </a:pPr>
            <a:r>
              <a:rPr lang="ru-RU" b="1" i="1" dirty="0"/>
              <a:t>в  ладоши</a:t>
            </a:r>
            <a:endParaRPr lang="ru-RU" b="1" dirty="0"/>
          </a:p>
        </p:txBody>
      </p:sp>
      <p:pic>
        <p:nvPicPr>
          <p:cNvPr id="1026" name="Picture 2" descr="https://i.ytimg.com/vi/11Taq39yRA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476672"/>
            <a:ext cx="8286808" cy="60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3600" b="1" dirty="0">
                <a:solidFill>
                  <a:srgbClr val="009900"/>
                </a:solidFill>
              </a:rPr>
              <a:t>Понял всё, готов к проверочной работе;</a:t>
            </a:r>
          </a:p>
          <a:p>
            <a:pPr>
              <a:buFontTx/>
              <a:buChar char="-"/>
            </a:pPr>
            <a:endParaRPr lang="ru-RU" sz="3600" b="1" dirty="0"/>
          </a:p>
          <a:p>
            <a:pPr>
              <a:buFontTx/>
              <a:buChar char="-"/>
            </a:pPr>
            <a:r>
              <a:rPr lang="ru-RU" sz="3600" b="1" dirty="0">
                <a:solidFill>
                  <a:srgbClr val="0000FF"/>
                </a:solidFill>
              </a:rPr>
              <a:t>не разобрался ( продолжите фразу) в …………………., разберусь сам\ нужна консультация одноклассника\учителя</a:t>
            </a:r>
            <a:r>
              <a:rPr lang="ru-RU" sz="3600" b="1" dirty="0"/>
              <a:t>;</a:t>
            </a:r>
            <a:endParaRPr lang="ru-RU" sz="3600" dirty="0"/>
          </a:p>
          <a:p>
            <a:pPr marL="0" indent="0">
              <a:buNone/>
            </a:pPr>
            <a:endParaRPr lang="ru-RU" sz="3600" b="1" dirty="0"/>
          </a:p>
          <a:p>
            <a:pPr>
              <a:buFontTx/>
              <a:buChar char="-"/>
            </a:pPr>
            <a:r>
              <a:rPr lang="ru-RU" sz="3600" b="1" dirty="0">
                <a:solidFill>
                  <a:srgbClr val="FF0000"/>
                </a:solidFill>
              </a:rPr>
              <a:t>ничего не понял, нужна индивидуальная консультация с учителем</a:t>
            </a:r>
          </a:p>
        </p:txBody>
      </p:sp>
    </p:spTree>
    <p:extLst>
      <p:ext uri="{BB962C8B-B14F-4D97-AF65-F5344CB8AC3E}">
        <p14:creationId xmlns:p14="http://schemas.microsoft.com/office/powerpoint/2010/main" val="103279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0CB34-C14E-4A47-B756-8E289847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696FA-8BF5-4B1C-99E0-E62B007F1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7C27AD-5DBB-4E3C-B1BD-7D29994E4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9201" r="11413" b="6601"/>
          <a:stretch/>
        </p:blipFill>
        <p:spPr>
          <a:xfrm>
            <a:off x="-21567" y="0"/>
            <a:ext cx="9187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 l="10788" t="21282" r="16713" b="7844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475656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900"/>
                </a:solidFill>
              </a:rPr>
              <a:t>ТЕОРЕТИКИ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20D0C-B057-4E97-BEDE-60CFBED56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62E56-DD25-46C1-99BD-03CA53CC6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DB347-4AD2-4C78-9838-92CA2A895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2" t="16401" r="16925" b="8001"/>
          <a:stretch/>
        </p:blipFill>
        <p:spPr>
          <a:xfrm>
            <a:off x="-40512" y="0"/>
            <a:ext cx="916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5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Исследователи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5"/>
            <a:ext cx="9036496" cy="2448272"/>
          </a:xfrm>
        </p:spPr>
        <p:txBody>
          <a:bodyPr/>
          <a:lstStyle/>
          <a:p>
            <a:pPr>
              <a:buNone/>
            </a:pPr>
            <a:r>
              <a:rPr lang="ru-RU" dirty="0"/>
              <a:t>4. 1.Измените числительное </a:t>
            </a:r>
            <a:r>
              <a:rPr lang="ru-RU" b="1" dirty="0"/>
              <a:t>ТРИ</a:t>
            </a:r>
            <a:r>
              <a:rPr lang="ru-RU" dirty="0"/>
              <a:t> по падежам:</a:t>
            </a:r>
          </a:p>
          <a:p>
            <a:r>
              <a:rPr lang="ru-RU" dirty="0"/>
              <a:t>И.п. (сколько?)  </a:t>
            </a:r>
            <a:r>
              <a:rPr lang="ru-RU" b="1" dirty="0"/>
              <a:t>три         </a:t>
            </a:r>
            <a:r>
              <a:rPr lang="ru-RU" dirty="0"/>
              <a:t>В.п.(сколько?) </a:t>
            </a:r>
            <a:r>
              <a:rPr lang="ru-RU" b="1" dirty="0">
                <a:solidFill>
                  <a:srgbClr val="0000FF"/>
                </a:solidFill>
              </a:rPr>
              <a:t>три</a:t>
            </a:r>
          </a:p>
          <a:p>
            <a:r>
              <a:rPr lang="ru-RU" dirty="0"/>
              <a:t>Р.п. (скольких?) </a:t>
            </a:r>
            <a:r>
              <a:rPr lang="ru-RU" b="1" dirty="0">
                <a:solidFill>
                  <a:srgbClr val="0000FF"/>
                </a:solidFill>
              </a:rPr>
              <a:t>трёх</a:t>
            </a:r>
            <a:r>
              <a:rPr lang="ru-RU" dirty="0"/>
              <a:t>        Т.п. (сколькими?) </a:t>
            </a:r>
            <a:r>
              <a:rPr lang="ru-RU" b="1" dirty="0">
                <a:solidFill>
                  <a:srgbClr val="0000FF"/>
                </a:solidFill>
              </a:rPr>
              <a:t>тремя</a:t>
            </a:r>
            <a:r>
              <a:rPr lang="ru-RU" dirty="0"/>
              <a:t>                     </a:t>
            </a:r>
          </a:p>
          <a:p>
            <a:r>
              <a:rPr lang="ru-RU" dirty="0"/>
              <a:t>Д.п. (скольким?) </a:t>
            </a:r>
            <a:r>
              <a:rPr lang="ru-RU" b="1" dirty="0">
                <a:solidFill>
                  <a:srgbClr val="0000FF"/>
                </a:solidFill>
              </a:rPr>
              <a:t>трём</a:t>
            </a:r>
            <a:r>
              <a:rPr lang="ru-RU" dirty="0"/>
              <a:t>     П.п. (о скольких?) </a:t>
            </a:r>
            <a:r>
              <a:rPr lang="ru-RU" b="1" dirty="0">
                <a:solidFill>
                  <a:srgbClr val="0000FF"/>
                </a:solidFill>
              </a:rPr>
              <a:t>о трёх</a:t>
            </a: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2" cstate="print"/>
          <a:srcRect l="13555" t="46875" r="18926" b="16704"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 l="19643" t="28001" r="18926" b="55735"/>
          <a:stretch>
            <a:fillRect/>
          </a:stretch>
        </p:blipFill>
        <p:spPr bwMode="auto">
          <a:xfrm>
            <a:off x="-1" y="548680"/>
            <a:ext cx="91440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achalo4ka.ru/wp-content/uploads/2014/08/portfeli-shkolnyie-prinadlezhnosti.png"/>
          <p:cNvPicPr>
            <a:picLocks noChangeAspect="1" noChangeArrowheads="1"/>
          </p:cNvPicPr>
          <p:nvPr/>
        </p:nvPicPr>
        <p:blipFill>
          <a:blip r:embed="rId2" cstate="print"/>
          <a:srcRect t="14540" b="5137"/>
          <a:stretch>
            <a:fillRect/>
          </a:stretch>
        </p:blipFill>
        <p:spPr bwMode="auto">
          <a:xfrm>
            <a:off x="5183560" y="3501008"/>
            <a:ext cx="3960440" cy="31811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58326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Учебник на столе у вас?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</a:rPr>
              <a:t> А ручки и тетрадки?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 Тогда урок начнём сейчас,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 Раз всё у вас в порядке.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 Будьте внимательны, 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 Послушны, наблюдательны.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 Чтобы тайны нам познать,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 Нужно всё серьёзно изучать.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0A949-167E-42B7-A9B4-9AD7C39CE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C110C-04B4-4830-B9F7-8EB86A33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D2E00-CF65-4787-9AC0-FCB4EAA2D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41599" r="11414" b="22001"/>
          <a:stretch/>
        </p:blipFill>
        <p:spPr>
          <a:xfrm>
            <a:off x="-55899" y="0"/>
            <a:ext cx="9208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Сегодня я узнал…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Было интересно…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Было трудно…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Теперь я могу…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Я научился…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У меня получилось…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Я смог…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Я попробую…</a:t>
            </a:r>
          </a:p>
          <a:p>
            <a:r>
              <a:rPr lang="ru-RU" sz="3200" dirty="0">
                <a:solidFill>
                  <a:srgbClr val="FFFF00"/>
                </a:solidFill>
                <a:latin typeface="Arial Black" pitchFamily="34" charset="0"/>
              </a:rPr>
              <a:t>Мне захотелось…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Рефлексия</a:t>
            </a:r>
          </a:p>
        </p:txBody>
      </p:sp>
      <p:pic>
        <p:nvPicPr>
          <p:cNvPr id="5" name="Рисунок 4" descr="multik2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1939" y="2143116"/>
            <a:ext cx="3427459" cy="47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48865"/>
      </p:ext>
    </p:extLst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1-ый ряд : </a:t>
            </a:r>
            <a:r>
              <a:rPr lang="ru-RU" dirty="0"/>
              <a:t>составьте текст из 10 предложений на тему «Мой распорядок дня», включив имена числительные и записав их словами.</a:t>
            </a:r>
          </a:p>
          <a:p>
            <a:pPr marL="514350" indent="-514350">
              <a:buAutoNum type="arabicPeriod"/>
            </a:pPr>
            <a:r>
              <a:rPr lang="ru-RU" b="1" dirty="0">
                <a:solidFill>
                  <a:srgbClr val="FFFF00"/>
                </a:solidFill>
              </a:rPr>
              <a:t>2-ой и 3-ий ряд: </a:t>
            </a:r>
            <a:r>
              <a:rPr lang="ru-RU" dirty="0"/>
              <a:t>параграф 35, №346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86738"/>
              </p:ext>
            </p:extLst>
          </p:nvPr>
        </p:nvGraphicFramePr>
        <p:xfrm>
          <a:off x="107504" y="836712"/>
          <a:ext cx="9092779" cy="65572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4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7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 уроке я работал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Своей работой на уроке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3. Урок для меня показался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За урок 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5. Мое настроение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Материал урока мне был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7. Домашнее задание мне кажется</a:t>
                      </a:r>
                      <a:endParaRPr lang="ru-RU" sz="28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активно / пассивно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доволен / не доволен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коротким / длинным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устал / </a:t>
                      </a:r>
                      <a:r>
                        <a:rPr lang="ru-RU" sz="2800" b="1" i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устал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r>
                        <a:rPr lang="ru-RU" sz="27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700" b="1" i="1" dirty="0">
                          <a:latin typeface="Times New Roman" pitchFamily="18" charset="0"/>
                          <a:cs typeface="Times New Roman" pitchFamily="18" charset="0"/>
                        </a:rPr>
                        <a:t>лучше/ стало</a:t>
                      </a:r>
                      <a:r>
                        <a:rPr lang="ru-RU" sz="2700" b="1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700" b="1" i="1" dirty="0">
                          <a:latin typeface="Times New Roman" pitchFamily="18" charset="0"/>
                          <a:cs typeface="Times New Roman" pitchFamily="18" charset="0"/>
                        </a:rPr>
                        <a:t>хуже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понятен / не понятен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полезен / бесполезен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интересен / скучен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 pitchFamily="18" charset="0"/>
                          <a:cs typeface="Times New Roman" pitchFamily="18" charset="0"/>
                        </a:rPr>
                        <a:t>легким / трудным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i="1" dirty="0">
                          <a:latin typeface="Times New Roman" pitchFamily="18" charset="0"/>
                          <a:cs typeface="Times New Roman" pitchFamily="18" charset="0"/>
                        </a:rPr>
                        <a:t>интересным/ неинтересным</a:t>
                      </a:r>
                      <a:endParaRPr lang="ru-RU" sz="26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56991" y="458430"/>
            <a:ext cx="8229600" cy="756564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Метод «</a:t>
            </a:r>
            <a: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Анкета</a:t>
            </a:r>
            <a:r>
              <a:rPr lang="ru-RU" sz="4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</a:t>
            </a:r>
            <a:br>
              <a:rPr lang="ru-RU" sz="40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b="1" i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4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Одна нога здесь, другая там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Смотреть в оба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Работать за троих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В четыре руки</a:t>
            </a:r>
          </a:p>
          <a:p>
            <a:pPr marL="514350" indent="-514350" algn="l">
              <a:buAutoNum type="arabicPeriod"/>
            </a:pPr>
            <a:r>
              <a:rPr lang="ru-RU" b="1" dirty="0">
                <a:solidFill>
                  <a:schemeClr val="tx1"/>
                </a:solidFill>
              </a:rPr>
              <a:t>Пять баллов   </a:t>
            </a:r>
          </a:p>
          <a:p>
            <a:pPr marL="514350" indent="-514350" algn="l"/>
            <a:r>
              <a:rPr lang="ru-RU" b="1" dirty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ru-RU" b="1" dirty="0">
                <a:solidFill>
                  <a:srgbClr val="C00000"/>
                </a:solidFill>
              </a:rPr>
              <a:t>1.Быстро </a:t>
            </a:r>
          </a:p>
          <a:p>
            <a:pPr marL="514350" indent="-514350" algn="r"/>
            <a:r>
              <a:rPr lang="ru-RU" b="1" dirty="0">
                <a:solidFill>
                  <a:srgbClr val="C00000"/>
                </a:solidFill>
              </a:rPr>
              <a:t>2. Внимательно </a:t>
            </a:r>
          </a:p>
          <a:p>
            <a:pPr marL="514350" indent="-514350"/>
            <a:r>
              <a:rPr lang="ru-RU" b="1" dirty="0">
                <a:solidFill>
                  <a:srgbClr val="C00000"/>
                </a:solidFill>
              </a:rPr>
              <a:t>                                                       3. Много </a:t>
            </a:r>
          </a:p>
          <a:p>
            <a:pPr marL="514350" indent="-514350"/>
            <a:r>
              <a:rPr lang="ru-RU" b="1" dirty="0">
                <a:solidFill>
                  <a:srgbClr val="C00000"/>
                </a:solidFill>
              </a:rPr>
              <a:t>                                                         4. Вдвоём </a:t>
            </a:r>
          </a:p>
          <a:p>
            <a:pPr marL="514350" indent="-514350"/>
            <a:r>
              <a:rPr lang="ru-RU" b="1" dirty="0">
                <a:solidFill>
                  <a:srgbClr val="C00000"/>
                </a:solidFill>
              </a:rPr>
              <a:t>                                                          5.Отлично</a:t>
            </a:r>
            <a:br>
              <a:rPr lang="ru-RU" dirty="0"/>
            </a:br>
            <a:r>
              <a:rPr lang="ru-RU" dirty="0"/>
              <a:t>  </a:t>
            </a:r>
          </a:p>
        </p:txBody>
      </p:sp>
      <p:pic>
        <p:nvPicPr>
          <p:cNvPr id="1026" name="Picture 2" descr="одна нога здесь, другая там — с русского на англий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5292080" cy="25975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5892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3200" b="1" dirty="0">
                <a:solidFill>
                  <a:srgbClr val="0000FF"/>
                </a:solidFill>
              </a:rPr>
              <a:t>Пятак тебе цена</a:t>
            </a:r>
          </a:p>
          <a:p>
            <a:pPr marL="514350" indent="-514350" algn="ctr"/>
            <a:r>
              <a:rPr lang="ru-RU" sz="3200" b="1" dirty="0">
                <a:solidFill>
                  <a:srgbClr val="0000FF"/>
                </a:solidFill>
              </a:rPr>
              <a:t>                          События столетней давности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>
                <a:solidFill>
                  <a:srgbClr val="C00000"/>
                </a:solidFill>
              </a:rPr>
              <a:t>Что обозначает имя числительное.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b="1" dirty="0"/>
            </a:br>
            <a:r>
              <a:rPr lang="ru-RU" b="1" u="sng" dirty="0">
                <a:solidFill>
                  <a:srgbClr val="0000FF"/>
                </a:solidFill>
              </a:rPr>
              <a:t>ЦЕЛИ: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4546848" cy="4525963"/>
          </a:xfrm>
        </p:spPr>
        <p:txBody>
          <a:bodyPr/>
          <a:lstStyle/>
          <a:p>
            <a:pPr>
              <a:buNone/>
            </a:pPr>
            <a:endParaRPr lang="ru-RU" sz="4400" b="1" dirty="0">
              <a:solidFill>
                <a:srgbClr val="0000FF"/>
              </a:solidFill>
            </a:endParaRPr>
          </a:p>
          <a:p>
            <a:r>
              <a:rPr lang="ru-RU" sz="4400" b="1" dirty="0">
                <a:solidFill>
                  <a:srgbClr val="0000FF"/>
                </a:solidFill>
              </a:rPr>
              <a:t> Узнать…</a:t>
            </a:r>
          </a:p>
          <a:p>
            <a:r>
              <a:rPr lang="ru-RU" sz="4400" b="1" dirty="0">
                <a:solidFill>
                  <a:srgbClr val="0000FF"/>
                </a:solidFill>
              </a:rPr>
              <a:t> Учиться…</a:t>
            </a:r>
          </a:p>
          <a:p>
            <a:r>
              <a:rPr lang="ru-RU" sz="4400" b="1" dirty="0">
                <a:solidFill>
                  <a:srgbClr val="0000FF"/>
                </a:solidFill>
              </a:rPr>
              <a:t> Развивать…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http://nachalo4ka.ru/wp-content/uploads/2014/08/pervaya-uchitelnitsa-u-dos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397780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26469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algn="r"/>
            <a:r>
              <a:rPr lang="ru-RU" sz="3600" b="1" i="1" dirty="0">
                <a:solidFill>
                  <a:srgbClr val="0000FF"/>
                </a:solidFill>
              </a:rPr>
              <a:t>И(</a:t>
            </a:r>
            <a:r>
              <a:rPr lang="ru-RU" sz="3600" b="1" i="1" dirty="0" err="1">
                <a:solidFill>
                  <a:srgbClr val="0000FF"/>
                </a:solidFill>
              </a:rPr>
              <a:t>с,з</a:t>
            </a:r>
            <a:r>
              <a:rPr lang="ru-RU" sz="3600" b="1" i="1" dirty="0">
                <a:solidFill>
                  <a:srgbClr val="0000FF"/>
                </a:solidFill>
              </a:rPr>
              <a:t>)следователь–</a:t>
            </a:r>
            <a:r>
              <a:rPr lang="ru-RU" sz="3600" b="1" i="1" dirty="0">
                <a:solidFill>
                  <a:srgbClr val="C00000"/>
                </a:solidFill>
              </a:rPr>
              <a:t>  </a:t>
            </a:r>
          </a:p>
          <a:p>
            <a:pPr algn="r">
              <a:buNone/>
            </a:pPr>
            <a:r>
              <a:rPr lang="ru-RU" b="1" i="1" dirty="0"/>
              <a:t>человек, который подвергает</a:t>
            </a:r>
          </a:p>
          <a:p>
            <a:pPr algn="r">
              <a:buNone/>
            </a:pPr>
            <a:r>
              <a:rPr lang="ru-RU" b="1" i="1" dirty="0"/>
              <a:t> что-либо научному изучению.</a:t>
            </a:r>
            <a:endParaRPr lang="ru-RU" b="1" dirty="0"/>
          </a:p>
          <a:p>
            <a:pPr algn="r">
              <a:buNone/>
            </a:pPr>
            <a:r>
              <a:rPr lang="ru-RU" b="1" i="1" u="sng" dirty="0"/>
              <a:t>Идёт от практики к теории</a:t>
            </a:r>
            <a:endParaRPr lang="ru-RU" b="1" dirty="0"/>
          </a:p>
          <a:p>
            <a:pPr>
              <a:buNone/>
            </a:pPr>
            <a:r>
              <a:rPr lang="ru-RU" i="1" dirty="0"/>
              <a:t> </a:t>
            </a:r>
            <a:endParaRPr lang="ru-RU" dirty="0"/>
          </a:p>
          <a:p>
            <a:r>
              <a:rPr lang="ru-RU" sz="4000" b="1" i="1" dirty="0">
                <a:solidFill>
                  <a:srgbClr val="009900"/>
                </a:solidFill>
              </a:rPr>
              <a:t>Теоретик – </a:t>
            </a:r>
          </a:p>
          <a:p>
            <a:pPr>
              <a:buNone/>
            </a:pPr>
            <a:r>
              <a:rPr lang="ru-RU" b="1" i="1" dirty="0"/>
              <a:t>человек, занимающийся </a:t>
            </a:r>
          </a:p>
          <a:p>
            <a:pPr>
              <a:buNone/>
            </a:pPr>
            <a:r>
              <a:rPr lang="ru-RU" b="1" i="1" dirty="0"/>
              <a:t>вопросами теории.</a:t>
            </a:r>
            <a:endParaRPr lang="ru-RU" b="1" dirty="0"/>
          </a:p>
          <a:p>
            <a:pPr>
              <a:buNone/>
            </a:pPr>
            <a:r>
              <a:rPr lang="ru-RU" b="1" i="1" u="sng" dirty="0"/>
              <a:t> Идёт от теории к практике</a:t>
            </a:r>
            <a:endParaRPr lang="ru-RU" b="1" dirty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s://2.bp.blogspot.com/-VgT27wBv6as/VvWMrJIG5vI/AAAAAAAABL4/U3drODuzeXkzOysr9qMOKok-87rhY0etQ/s1600/hello_html_m554c63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974432"/>
            <a:ext cx="2557685" cy="2883568"/>
          </a:xfrm>
          <a:prstGeom prst="rect">
            <a:avLst/>
          </a:prstGeom>
          <a:noFill/>
        </p:spPr>
      </p:pic>
      <p:pic>
        <p:nvPicPr>
          <p:cNvPr id="23556" name="Picture 4" descr="http://nachalka1-4.ucoz.ru/_tbkp/2015/isslde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96418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rgbClr val="0000FF"/>
                </a:solidFill>
              </a:rPr>
              <a:t>И(</a:t>
            </a:r>
            <a:r>
              <a:rPr lang="ru-RU" sz="5400" b="1" dirty="0" err="1">
                <a:solidFill>
                  <a:srgbClr val="0000FF"/>
                </a:solidFill>
              </a:rPr>
              <a:t>с,з</a:t>
            </a:r>
            <a:r>
              <a:rPr lang="ru-RU" sz="5400" b="1" dirty="0">
                <a:solidFill>
                  <a:srgbClr val="0000FF"/>
                </a:solidFill>
              </a:rPr>
              <a:t>)следователь 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b="1" dirty="0"/>
              <a:t>Сделайте морфемный  и словообразовательный разбор.</a:t>
            </a:r>
          </a:p>
          <a:p>
            <a:pPr marL="742950" indent="-742950">
              <a:buAutoNum type="arabicPeriod"/>
            </a:pPr>
            <a:r>
              <a:rPr lang="ru-RU" sz="3600" b="1"/>
              <a:t>Объясните правописание орфограммы.</a:t>
            </a:r>
            <a:endParaRPr lang="ru-RU" sz="3600" b="1" dirty="0"/>
          </a:p>
          <a:p>
            <a:pPr marL="514350" indent="-514350">
              <a:buNone/>
            </a:pPr>
            <a:r>
              <a:rPr lang="ru-RU" sz="3600" b="1" dirty="0"/>
              <a:t>3. Объясните значение суффикса –</a:t>
            </a:r>
            <a:r>
              <a:rPr lang="ru-RU" sz="3600" b="1" dirty="0" err="1"/>
              <a:t>тель</a:t>
            </a:r>
            <a:r>
              <a:rPr lang="ru-RU" sz="3600" b="1" dirty="0"/>
              <a:t>, приведите 2 примера с этим суффиксом.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ultik2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2915" y="5301208"/>
            <a:ext cx="1341085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Телеграмма: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33CC33"/>
                </a:solidFill>
              </a:rPr>
              <a:t>                           </a:t>
            </a:r>
            <a:r>
              <a:rPr lang="ru-RU" sz="4000" b="1" dirty="0">
                <a:solidFill>
                  <a:srgbClr val="009900"/>
                </a:solidFill>
              </a:rPr>
              <a:t>- МОЛОДЕЦ!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4000" b="1" dirty="0"/>
              <a:t>                   </a:t>
            </a:r>
            <a:r>
              <a:rPr lang="ru-RU" sz="4000" b="1" dirty="0">
                <a:solidFill>
                  <a:srgbClr val="0000FF"/>
                </a:solidFill>
              </a:rPr>
              <a:t>- НАДО ПОВТОРИТЬ!!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4000" b="1" dirty="0"/>
              <a:t>                   </a:t>
            </a:r>
            <a:r>
              <a:rPr lang="ru-RU" sz="4000" b="1" dirty="0">
                <a:solidFill>
                  <a:srgbClr val="FF0000"/>
                </a:solidFill>
              </a:rPr>
              <a:t>- НАДО ПОДУЧИТЬ!!!                       </a:t>
            </a:r>
            <a:endParaRPr lang="ru-RU" sz="40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http://nachalo4ka.ru/wp-content/uploads/2014/08/uchite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977615" cy="5768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  </a:t>
            </a:r>
            <a:r>
              <a:rPr lang="ru-RU" sz="3200" b="1" dirty="0">
                <a:solidFill>
                  <a:srgbClr val="0000FF"/>
                </a:solidFill>
              </a:rPr>
              <a:t>1 ряд (исследователи)           </a:t>
            </a:r>
            <a:r>
              <a:rPr lang="ru-RU" sz="3200" b="1" dirty="0">
                <a:solidFill>
                  <a:srgbClr val="009900"/>
                </a:solidFill>
              </a:rPr>
              <a:t>2,3 ряды(теоретики)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196752"/>
            <a:ext cx="403244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solidFill>
                  <a:srgbClr val="0000FF"/>
                </a:solidFill>
              </a:rPr>
              <a:t>   Стр.126-127 </a:t>
            </a:r>
            <a:r>
              <a:rPr lang="ru-RU" sz="4000" dirty="0">
                <a:solidFill>
                  <a:srgbClr val="C00000"/>
                </a:solidFill>
              </a:rPr>
              <a:t>!, </a:t>
            </a:r>
            <a:r>
              <a:rPr lang="ru-RU" sz="4000" dirty="0">
                <a:solidFill>
                  <a:srgbClr val="0000FF"/>
                </a:solidFill>
              </a:rPr>
              <a:t> прочитать статью, ответить на вопросы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51520" y="1340768"/>
            <a:ext cx="4032448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Прочитать предложения в рабочем листе, выполните задания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Исследователи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/>
              <a:t>Задайте вопросы к выделенным словам.</a:t>
            </a:r>
          </a:p>
          <a:p>
            <a:pPr>
              <a:buNone/>
            </a:pPr>
            <a:r>
              <a:rPr lang="ru-RU" b="1" dirty="0"/>
              <a:t>Какие их этих слов имеют такие морфологические признаки: 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 ед.ч., м.р., </a:t>
            </a:r>
            <a:r>
              <a:rPr lang="ru-RU" b="1" dirty="0" err="1">
                <a:solidFill>
                  <a:srgbClr val="0000FF"/>
                </a:solidFill>
              </a:rPr>
              <a:t>тв.п</a:t>
            </a:r>
            <a:r>
              <a:rPr lang="ru-RU" b="1" dirty="0">
                <a:solidFill>
                  <a:srgbClr val="0000FF"/>
                </a:solidFill>
              </a:rPr>
              <a:t>., полная ф.;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-)ж.р., 1 </a:t>
            </a:r>
            <a:r>
              <a:rPr lang="ru-RU" b="1" dirty="0" err="1">
                <a:solidFill>
                  <a:srgbClr val="0000FF"/>
                </a:solidFill>
              </a:rPr>
              <a:t>скл</a:t>
            </a:r>
            <a:r>
              <a:rPr lang="ru-RU" b="1" dirty="0">
                <a:solidFill>
                  <a:srgbClr val="0000FF"/>
                </a:solidFill>
              </a:rPr>
              <a:t>., </a:t>
            </a:r>
            <a:r>
              <a:rPr lang="ru-RU" b="1" dirty="0" err="1">
                <a:solidFill>
                  <a:srgbClr val="0000FF"/>
                </a:solidFill>
              </a:rPr>
              <a:t>нариц</a:t>
            </a:r>
            <a:r>
              <a:rPr lang="ru-RU" b="1" dirty="0">
                <a:solidFill>
                  <a:srgbClr val="0000FF"/>
                </a:solidFill>
              </a:rPr>
              <a:t>.;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 </a:t>
            </a:r>
            <a:r>
              <a:rPr lang="ru-RU" b="1" dirty="0" err="1">
                <a:solidFill>
                  <a:srgbClr val="0000FF"/>
                </a:solidFill>
              </a:rPr>
              <a:t>сов.в</a:t>
            </a:r>
            <a:r>
              <a:rPr lang="ru-RU" b="1" dirty="0">
                <a:solidFill>
                  <a:srgbClr val="0000FF"/>
                </a:solidFill>
              </a:rPr>
              <a:t>., </a:t>
            </a:r>
            <a:r>
              <a:rPr lang="ru-RU" b="1" dirty="0" err="1">
                <a:solidFill>
                  <a:srgbClr val="0000FF"/>
                </a:solidFill>
              </a:rPr>
              <a:t>изъяв.н</a:t>
            </a:r>
            <a:r>
              <a:rPr lang="ru-RU" b="1" dirty="0">
                <a:solidFill>
                  <a:srgbClr val="0000FF"/>
                </a:solidFill>
              </a:rPr>
              <a:t>., </a:t>
            </a:r>
            <a:r>
              <a:rPr lang="ru-RU" b="1" dirty="0" err="1">
                <a:solidFill>
                  <a:srgbClr val="0000FF"/>
                </a:solidFill>
              </a:rPr>
              <a:t>прош.вр</a:t>
            </a:r>
            <a:r>
              <a:rPr lang="ru-RU" b="1" dirty="0">
                <a:solidFill>
                  <a:srgbClr val="0000FF"/>
                </a:solidFill>
              </a:rPr>
              <a:t>., м.р., ед.ч.;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-) им.п.</a:t>
            </a:r>
          </a:p>
          <a:p>
            <a:pPr>
              <a:buNone/>
            </a:pPr>
            <a:r>
              <a:rPr lang="ru-RU" b="1" dirty="0"/>
              <a:t>Сделайте вывод, какой частью речи являются эти слова.</a:t>
            </a:r>
          </a:p>
          <a:p>
            <a:r>
              <a:rPr lang="ru-RU" b="1" dirty="0"/>
              <a:t>Тройка</a:t>
            </a:r>
            <a:r>
              <a:rPr lang="ru-RU" dirty="0"/>
              <a:t> лошадей мчала меня вдаль.</a:t>
            </a:r>
          </a:p>
          <a:p>
            <a:r>
              <a:rPr lang="ru-RU" dirty="0"/>
              <a:t>Я </a:t>
            </a:r>
            <a:r>
              <a:rPr lang="ru-RU" b="1" dirty="0"/>
              <a:t>утроил</a:t>
            </a:r>
            <a:r>
              <a:rPr lang="ru-RU" dirty="0"/>
              <a:t> своё состояние </a:t>
            </a:r>
          </a:p>
          <a:p>
            <a:r>
              <a:rPr lang="ru-RU" dirty="0"/>
              <a:t>Я стал </a:t>
            </a:r>
            <a:r>
              <a:rPr lang="ru-RU" b="1" dirty="0"/>
              <a:t>трёхкратным </a:t>
            </a:r>
            <a:r>
              <a:rPr lang="ru-RU" dirty="0"/>
              <a:t>чемпионом по плаванию</a:t>
            </a:r>
          </a:p>
          <a:p>
            <a:r>
              <a:rPr lang="ru-RU" b="1" dirty="0"/>
              <a:t>Три</a:t>
            </a:r>
            <a:r>
              <a:rPr lang="ru-RU" dirty="0"/>
              <a:t> лошади паслись на лугу.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Какой вывод вы можете сделать?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881</Words>
  <Application>Microsoft Office PowerPoint</Application>
  <PresentationFormat>Экран (4:3)</PresentationFormat>
  <Paragraphs>139</Paragraphs>
  <Slides>23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 Что обозначает имя числительное.  ЦЕЛИ: </vt:lpstr>
      <vt:lpstr>Презентация PowerPoint</vt:lpstr>
      <vt:lpstr>И(с,з)следователь </vt:lpstr>
      <vt:lpstr>Телеграмма:</vt:lpstr>
      <vt:lpstr>  1 ряд (исследователи)           2,3 ряды(теоретики)</vt:lpstr>
      <vt:lpstr>Исследователи </vt:lpstr>
      <vt:lpstr>Исследователи </vt:lpstr>
      <vt:lpstr>Теоретики </vt:lpstr>
      <vt:lpstr>Теоретики </vt:lpstr>
      <vt:lpstr>ФИЗКУЛЬТМИНУТКА 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Исследователи </vt:lpstr>
      <vt:lpstr>Презентация PowerPoint</vt:lpstr>
      <vt:lpstr>Презентация PowerPoint</vt:lpstr>
      <vt:lpstr>Рефлексия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</dc:title>
  <dc:creator>Пользователь</dc:creator>
  <cp:lastModifiedBy>Людмила Медведева</cp:lastModifiedBy>
  <cp:revision>96</cp:revision>
  <dcterms:created xsi:type="dcterms:W3CDTF">2018-04-15T19:29:55Z</dcterms:created>
  <dcterms:modified xsi:type="dcterms:W3CDTF">2020-12-18T07:42:08Z</dcterms:modified>
</cp:coreProperties>
</file>